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30600650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AAC"/>
    <a:srgbClr val="2A4F9D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4" d="100"/>
          <a:sy n="14" d="100"/>
        </p:scale>
        <p:origin x="2292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7070108"/>
            <a:ext cx="26010553" cy="15040222"/>
          </a:xfrm>
        </p:spPr>
        <p:txBody>
          <a:bodyPr anchor="b"/>
          <a:lstStyle>
            <a:lvl1pPr algn="ctr">
              <a:defRPr sz="2007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22690338"/>
            <a:ext cx="22950488" cy="10430151"/>
          </a:xfrm>
        </p:spPr>
        <p:txBody>
          <a:bodyPr/>
          <a:lstStyle>
            <a:lvl1pPr marL="0" indent="0" algn="ctr">
              <a:buNone/>
              <a:defRPr sz="8032"/>
            </a:lvl1pPr>
            <a:lvl2pPr marL="1530020" indent="0" algn="ctr">
              <a:buNone/>
              <a:defRPr sz="6693"/>
            </a:lvl2pPr>
            <a:lvl3pPr marL="3060040" indent="0" algn="ctr">
              <a:buNone/>
              <a:defRPr sz="6024"/>
            </a:lvl3pPr>
            <a:lvl4pPr marL="4590059" indent="0" algn="ctr">
              <a:buNone/>
              <a:defRPr sz="5354"/>
            </a:lvl4pPr>
            <a:lvl5pPr marL="6120079" indent="0" algn="ctr">
              <a:buNone/>
              <a:defRPr sz="5354"/>
            </a:lvl5pPr>
            <a:lvl6pPr marL="7650099" indent="0" algn="ctr">
              <a:buNone/>
              <a:defRPr sz="5354"/>
            </a:lvl6pPr>
            <a:lvl7pPr marL="9180119" indent="0" algn="ctr">
              <a:buNone/>
              <a:defRPr sz="5354"/>
            </a:lvl7pPr>
            <a:lvl8pPr marL="10710139" indent="0" algn="ctr">
              <a:buNone/>
              <a:defRPr sz="5354"/>
            </a:lvl8pPr>
            <a:lvl9pPr marL="12240158" indent="0" algn="ctr">
              <a:buNone/>
              <a:defRPr sz="535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42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61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10770172"/>
            <a:ext cx="26393061" cy="17970262"/>
          </a:xfrm>
        </p:spPr>
        <p:txBody>
          <a:bodyPr anchor="b"/>
          <a:lstStyle>
            <a:lvl1pPr>
              <a:defRPr sz="2007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28910440"/>
            <a:ext cx="26393061" cy="9450136"/>
          </a:xfrm>
        </p:spPr>
        <p:txBody>
          <a:bodyPr/>
          <a:lstStyle>
            <a:lvl1pPr marL="0" indent="0">
              <a:buNone/>
              <a:defRPr sz="8032">
                <a:solidFill>
                  <a:schemeClr val="tx1"/>
                </a:solidFill>
              </a:defRPr>
            </a:lvl1pPr>
            <a:lvl2pPr marL="1530020" indent="0">
              <a:buNone/>
              <a:defRPr sz="6693">
                <a:solidFill>
                  <a:schemeClr val="tx1">
                    <a:tint val="75000"/>
                  </a:schemeClr>
                </a:solidFill>
              </a:defRPr>
            </a:lvl2pPr>
            <a:lvl3pPr marL="3060040" indent="0">
              <a:buNone/>
              <a:defRPr sz="6024">
                <a:solidFill>
                  <a:schemeClr val="tx1">
                    <a:tint val="75000"/>
                  </a:schemeClr>
                </a:solidFill>
              </a:defRPr>
            </a:lvl3pPr>
            <a:lvl4pPr marL="459005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4pPr>
            <a:lvl5pPr marL="612007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5pPr>
            <a:lvl6pPr marL="765009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6pPr>
            <a:lvl7pPr marL="918011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09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11500170"/>
            <a:ext cx="13005276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11500170"/>
            <a:ext cx="13005276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62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300044"/>
            <a:ext cx="26393061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10590160"/>
            <a:ext cx="12945507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15780233"/>
            <a:ext cx="12945507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10590160"/>
            <a:ext cx="13009262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15780233"/>
            <a:ext cx="13009262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08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36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40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6220102"/>
            <a:ext cx="15491579" cy="30700453"/>
          </a:xfrm>
        </p:spPr>
        <p:txBody>
          <a:bodyPr/>
          <a:lstStyle>
            <a:lvl1pPr>
              <a:defRPr sz="10709"/>
            </a:lvl1pPr>
            <a:lvl2pPr>
              <a:defRPr sz="9370"/>
            </a:lvl2pPr>
            <a:lvl3pPr>
              <a:defRPr sz="8032"/>
            </a:lvl3pPr>
            <a:lvl4pPr>
              <a:defRPr sz="6693"/>
            </a:lvl4pPr>
            <a:lvl5pPr>
              <a:defRPr sz="6693"/>
            </a:lvl5pPr>
            <a:lvl6pPr>
              <a:defRPr sz="6693"/>
            </a:lvl6pPr>
            <a:lvl7pPr>
              <a:defRPr sz="6693"/>
            </a:lvl7pPr>
            <a:lvl8pPr>
              <a:defRPr sz="6693"/>
            </a:lvl8pPr>
            <a:lvl9pPr>
              <a:defRPr sz="669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87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6220102"/>
            <a:ext cx="15491579" cy="30700453"/>
          </a:xfrm>
        </p:spPr>
        <p:txBody>
          <a:bodyPr anchor="t"/>
          <a:lstStyle>
            <a:lvl1pPr marL="0" indent="0">
              <a:buNone/>
              <a:defRPr sz="10709"/>
            </a:lvl1pPr>
            <a:lvl2pPr marL="1530020" indent="0">
              <a:buNone/>
              <a:defRPr sz="9370"/>
            </a:lvl2pPr>
            <a:lvl3pPr marL="3060040" indent="0">
              <a:buNone/>
              <a:defRPr sz="8032"/>
            </a:lvl3pPr>
            <a:lvl4pPr marL="4590059" indent="0">
              <a:buNone/>
              <a:defRPr sz="6693"/>
            </a:lvl4pPr>
            <a:lvl5pPr marL="6120079" indent="0">
              <a:buNone/>
              <a:defRPr sz="6693"/>
            </a:lvl5pPr>
            <a:lvl6pPr marL="7650099" indent="0">
              <a:buNone/>
              <a:defRPr sz="6693"/>
            </a:lvl6pPr>
            <a:lvl7pPr marL="9180119" indent="0">
              <a:buNone/>
              <a:defRPr sz="6693"/>
            </a:lvl7pPr>
            <a:lvl8pPr marL="10710139" indent="0">
              <a:buNone/>
              <a:defRPr sz="6693"/>
            </a:lvl8pPr>
            <a:lvl9pPr marL="12240158" indent="0">
              <a:buNone/>
              <a:defRPr sz="6693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887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53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2300034"/>
            <a:ext cx="6598265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2300034"/>
            <a:ext cx="19412287" cy="366105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15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2300044"/>
            <a:ext cx="26393061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11500170"/>
            <a:ext cx="26393061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79AC7-1C2B-493F-BFA7-8DE3EDC507D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40040601"/>
            <a:ext cx="1032771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3E71E-4BB2-4766-B937-8C8B55CF18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21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60040" rtl="0" eaLnBrk="1" latinLnBrk="0" hangingPunct="1">
        <a:lnSpc>
          <a:spcPct val="90000"/>
        </a:lnSpc>
        <a:spcBef>
          <a:spcPct val="0"/>
        </a:spcBef>
        <a:buNone/>
        <a:defRPr sz="14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5010" indent="-765010" algn="l" defTabSz="3060040" rtl="0" eaLnBrk="1" latinLnBrk="0" hangingPunct="1">
        <a:lnSpc>
          <a:spcPct val="90000"/>
        </a:lnSpc>
        <a:spcBef>
          <a:spcPts val="3347"/>
        </a:spcBef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1pPr>
      <a:lvl2pPr marL="229503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32" kern="1200">
          <a:solidFill>
            <a:schemeClr val="tx1"/>
          </a:solidFill>
          <a:latin typeface="+mn-lt"/>
          <a:ea typeface="+mn-ea"/>
          <a:cs typeface="+mn-cs"/>
        </a:defRPr>
      </a:lvl2pPr>
      <a:lvl3pPr marL="382505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3" kern="1200">
          <a:solidFill>
            <a:schemeClr val="tx1"/>
          </a:solidFill>
          <a:latin typeface="+mn-lt"/>
          <a:ea typeface="+mn-ea"/>
          <a:cs typeface="+mn-cs"/>
        </a:defRPr>
      </a:lvl3pPr>
      <a:lvl4pPr marL="535506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88508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841510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94512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4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68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4D049A8-3A39-4E61-8E16-A0A7CFD6D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600650" cy="4320063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ED14F08-9FAF-4BE7-8F93-1F072EA31477}"/>
              </a:ext>
            </a:extLst>
          </p:cNvPr>
          <p:cNvSpPr txBox="1"/>
          <p:nvPr/>
        </p:nvSpPr>
        <p:spPr>
          <a:xfrm>
            <a:off x="1370261" y="5967381"/>
            <a:ext cx="28133675" cy="36323619"/>
          </a:xfrm>
          <a:prstGeom prst="rect">
            <a:avLst/>
          </a:prstGeom>
          <a:solidFill>
            <a:schemeClr val="bg1"/>
          </a:solidFill>
          <a:ln w="1270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C8D8B7-B42B-4EEA-B0F3-0CF57ABE5714}"/>
              </a:ext>
            </a:extLst>
          </p:cNvPr>
          <p:cNvSpPr txBox="1"/>
          <p:nvPr/>
        </p:nvSpPr>
        <p:spPr>
          <a:xfrm>
            <a:off x="4838700" y="1138238"/>
            <a:ext cx="25304750" cy="4206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>
                <a:solidFill>
                  <a:srgbClr val="2A4F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1</a:t>
            </a:r>
            <a:r>
              <a:rPr lang="en-US" altLang="zh-CN" sz="6000" b="1" baseline="30000" dirty="0">
                <a:solidFill>
                  <a:srgbClr val="2A4F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</a:t>
            </a:r>
            <a:r>
              <a:rPr lang="en-US" altLang="zh-CN" sz="6000" b="1" dirty="0">
                <a:solidFill>
                  <a:srgbClr val="2A4F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Workshop on Advanced Complex Network Approaches: </a:t>
            </a:r>
          </a:p>
          <a:p>
            <a:pPr algn="ctr">
              <a:lnSpc>
                <a:spcPct val="150000"/>
              </a:lnSpc>
            </a:pPr>
            <a:r>
              <a:rPr lang="en-US" altLang="zh-CN" sz="6000" b="1" dirty="0">
                <a:solidFill>
                  <a:srgbClr val="2A4F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 Theory to Neuroscience and Beyond</a:t>
            </a:r>
          </a:p>
          <a:p>
            <a:pPr algn="ctr">
              <a:lnSpc>
                <a:spcPct val="150000"/>
              </a:lnSpc>
            </a:pPr>
            <a:r>
              <a:rPr lang="zh-CN" altLang="en-US" sz="6000" b="1" dirty="0">
                <a:solidFill>
                  <a:srgbClr val="2A4F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第一届先进复杂网络方法研讨会：从理论到神经科学及其延伸应用</a:t>
            </a:r>
            <a:endParaRPr lang="en-US" altLang="zh-CN" sz="6000" b="1" dirty="0">
              <a:solidFill>
                <a:srgbClr val="2A4F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2" descr="说明: 新建 Microsoft Office - 副本">
            <a:extLst>
              <a:ext uri="{FF2B5EF4-FFF2-40B4-BE49-F238E27FC236}">
                <a16:creationId xmlns:a16="http://schemas.microsoft.com/office/drawing/2014/main" id="{B7A5AF31-7F49-4A69-8398-192469583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7476" y="6575891"/>
            <a:ext cx="29059188" cy="572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ts val="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        Fuzzy Model Based on Dynamic Weights of </a:t>
            </a:r>
          </a:p>
          <a:p>
            <a:pPr marL="0" marR="0" lvl="0" indent="0" algn="ctr" defTabSz="914400" rtl="0" eaLnBrk="0" fontAlgn="base" latinLnBrk="0" hangingPunct="0">
              <a:lnSpc>
                <a:spcPts val="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         APs for Indoor Localization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   ZHANG Y</a:t>
            </a:r>
            <a:r>
              <a:rPr kumimoji="0" lang="en-US" altLang="zh-CN" sz="4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i</a:t>
            </a:r>
            <a:r>
              <a:rPr kumimoji="0" lang="en-US" altLang="zh-CN" sz="42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0" lang="zh-CN" altLang="zh-CN" sz="4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，</a:t>
            </a:r>
            <a:r>
              <a:rPr kumimoji="0" lang="en-US" altLang="zh-CN" sz="4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WANG Er</a:t>
            </a:r>
            <a:r>
              <a:rPr kumimoji="0" lang="en-US" altLang="zh-CN" sz="42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1,2</a:t>
            </a:r>
            <a:r>
              <a:rPr kumimoji="0" lang="zh-CN" altLang="zh-CN" sz="4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4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LI San</a:t>
            </a:r>
            <a:r>
              <a:rPr kumimoji="0" lang="en-US" altLang="zh-CN" sz="42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kumimoji="0" lang="en-US" altLang="zh-CN" sz="4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                                       1. Department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Institute/University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City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Post-code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Country</a:t>
            </a:r>
            <a:endParaRPr kumimoji="0" lang="en-US" altLang="zh-CN" sz="2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                                              2. Department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Employment Company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City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Post-code</a:t>
            </a:r>
            <a:r>
              <a:rPr kumimoji="0" lang="zh-CN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Country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                                                      E-mail: Corresponding-author@XX.com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75D7739-A2AE-41FD-B2FC-FDA723DF3566}"/>
              </a:ext>
            </a:extLst>
          </p:cNvPr>
          <p:cNvSpPr/>
          <p:nvPr/>
        </p:nvSpPr>
        <p:spPr>
          <a:xfrm>
            <a:off x="1470025" y="1290638"/>
            <a:ext cx="40544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9600" b="1" dirty="0">
                <a:ln w="0"/>
                <a:gradFill flip="none" rotWithShape="1">
                  <a:gsLst>
                    <a:gs pos="93000">
                      <a:schemeClr val="accent1">
                        <a:lumMod val="67000"/>
                      </a:schemeClr>
                    </a:gs>
                    <a:gs pos="30000">
                      <a:schemeClr val="accent1">
                        <a:lumMod val="97000"/>
                        <a:lumOff val="3000"/>
                      </a:schemeClr>
                    </a:gs>
                    <a:gs pos="300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endParaRPr lang="zh-CN" altLang="en-US" sz="9600" b="1" dirty="0">
              <a:ln w="0"/>
              <a:gradFill flip="none" rotWithShape="1">
                <a:gsLst>
                  <a:gs pos="93000">
                    <a:schemeClr val="accent1">
                      <a:lumMod val="67000"/>
                    </a:schemeClr>
                  </a:gs>
                  <a:gs pos="30000">
                    <a:schemeClr val="accent1">
                      <a:lumMod val="97000"/>
                      <a:lumOff val="3000"/>
                    </a:schemeClr>
                  </a:gs>
                  <a:gs pos="3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1332944-84CE-4DDD-B90A-46250C065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704" y="3283612"/>
            <a:ext cx="2403991" cy="2436783"/>
          </a:xfrm>
          <a:prstGeom prst="rect">
            <a:avLst/>
          </a:prstGeom>
        </p:spPr>
      </p:pic>
      <p:sp>
        <p:nvSpPr>
          <p:cNvPr id="13" name="AutoShape 2" descr="复旦大学校徽">
            <a:extLst>
              <a:ext uri="{FF2B5EF4-FFF2-40B4-BE49-F238E27FC236}">
                <a16:creationId xmlns:a16="http://schemas.microsoft.com/office/drawing/2014/main" id="{1DD5683A-6D0C-44C2-8619-0F3217A314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147924" y="21447124"/>
            <a:ext cx="3406775" cy="340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883FFC6-3CB9-4D26-816B-5761685BFF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5209" b="50000"/>
          <a:stretch/>
        </p:blipFill>
        <p:spPr>
          <a:xfrm>
            <a:off x="1096714" y="3321712"/>
            <a:ext cx="2403990" cy="2531369"/>
          </a:xfrm>
          <a:prstGeom prst="rect">
            <a:avLst/>
          </a:prstGeom>
        </p:spPr>
      </p:pic>
      <p:sp>
        <p:nvSpPr>
          <p:cNvPr id="2" name="箭头: V 形 1">
            <a:extLst>
              <a:ext uri="{FF2B5EF4-FFF2-40B4-BE49-F238E27FC236}">
                <a16:creationId xmlns:a16="http://schemas.microsoft.com/office/drawing/2014/main" id="{1605A1ED-C5D7-43B3-B81A-32A9E82E74B9}"/>
              </a:ext>
            </a:extLst>
          </p:cNvPr>
          <p:cNvSpPr/>
          <p:nvPr/>
        </p:nvSpPr>
        <p:spPr>
          <a:xfrm rot="10800000">
            <a:off x="337473" y="1337172"/>
            <a:ext cx="865852" cy="1295069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B6AAC"/>
              </a:solidFill>
            </a:endParaRPr>
          </a:p>
        </p:txBody>
      </p:sp>
      <p:sp>
        <p:nvSpPr>
          <p:cNvPr id="11" name="箭头: V 形 10">
            <a:extLst>
              <a:ext uri="{FF2B5EF4-FFF2-40B4-BE49-F238E27FC236}">
                <a16:creationId xmlns:a16="http://schemas.microsoft.com/office/drawing/2014/main" id="{7AA7C0AE-D7D9-491C-9233-64ED2BE70AD0}"/>
              </a:ext>
            </a:extLst>
          </p:cNvPr>
          <p:cNvSpPr/>
          <p:nvPr/>
        </p:nvSpPr>
        <p:spPr>
          <a:xfrm rot="10800000">
            <a:off x="1020514" y="1318371"/>
            <a:ext cx="865852" cy="1295069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A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04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88</Words>
  <Application>Microsoft Office PowerPoint</Application>
  <PresentationFormat>自定义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微软雅黑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Lyon</dc:creator>
  <cp:lastModifiedBy>Xin Jin</cp:lastModifiedBy>
  <cp:revision>22</cp:revision>
  <dcterms:created xsi:type="dcterms:W3CDTF">2023-09-22T07:18:57Z</dcterms:created>
  <dcterms:modified xsi:type="dcterms:W3CDTF">2025-07-16T11:05:57Z</dcterms:modified>
</cp:coreProperties>
</file>